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-53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FF0A-3D2C-4414-9606-D976E8082520}" type="datetimeFigureOut">
              <a:rPr lang="ru-RU" smtClean="0"/>
              <a:pPr/>
              <a:t>09.09.2020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9F9EE250-293E-4A48-A47E-756EDF5BA6B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FF0A-3D2C-4414-9606-D976E8082520}" type="datetimeFigureOut">
              <a:rPr lang="ru-RU" smtClean="0"/>
              <a:pPr/>
              <a:t>09.09.2020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9F9EE250-293E-4A48-A47E-756EDF5BA6B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FF0A-3D2C-4414-9606-D976E8082520}" type="datetimeFigureOut">
              <a:rPr lang="ru-RU" smtClean="0"/>
              <a:pPr/>
              <a:t>09.09.2020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E250-293E-4A48-A47E-756EDF5BA6B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FF0A-3D2C-4414-9606-D976E8082520}" type="datetimeFigureOut">
              <a:rPr lang="ru-RU" smtClean="0"/>
              <a:pPr/>
              <a:t>09.09.2020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E250-293E-4A48-A47E-756EDF5BA6B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FF0A-3D2C-4414-9606-D976E8082520}" type="datetimeFigureOut">
              <a:rPr lang="ru-RU" smtClean="0"/>
              <a:pPr/>
              <a:t>09.09.2020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9F9EE250-293E-4A48-A47E-756EDF5BA6B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FF0A-3D2C-4414-9606-D976E8082520}" type="datetimeFigureOut">
              <a:rPr lang="ru-RU" smtClean="0"/>
              <a:pPr/>
              <a:t>09.09.2020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E250-293E-4A48-A47E-756EDF5BA6B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FF0A-3D2C-4414-9606-D976E8082520}" type="datetimeFigureOut">
              <a:rPr lang="ru-RU" smtClean="0"/>
              <a:pPr/>
              <a:t>09.09.2020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E250-293E-4A48-A47E-756EDF5BA6B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FF0A-3D2C-4414-9606-D976E8082520}" type="datetimeFigureOut">
              <a:rPr lang="ru-RU" smtClean="0"/>
              <a:pPr/>
              <a:t>09.09.2020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E250-293E-4A48-A47E-756EDF5BA6B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FF0A-3D2C-4414-9606-D976E8082520}" type="datetimeFigureOut">
              <a:rPr lang="ru-RU" smtClean="0"/>
              <a:pPr/>
              <a:t>09.09.2020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E250-293E-4A48-A47E-756EDF5BA6B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FF0A-3D2C-4414-9606-D976E8082520}" type="datetimeFigureOut">
              <a:rPr lang="ru-RU" smtClean="0"/>
              <a:pPr/>
              <a:t>09.09.2020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E250-293E-4A48-A47E-756EDF5BA6B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FF0A-3D2C-4414-9606-D976E8082520}" type="datetimeFigureOut">
              <a:rPr lang="ru-RU" smtClean="0"/>
              <a:pPr/>
              <a:t>09.09.2020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EE250-293E-4A48-A47E-756EDF5BA6B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D4FF0A-3D2C-4414-9606-D976E8082520}" type="datetimeFigureOut">
              <a:rPr lang="ru-RU" smtClean="0"/>
              <a:pPr/>
              <a:t>09.09.2020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F9EE250-293E-4A48-A47E-756EDF5BA6B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6452" y="1326994"/>
            <a:ext cx="104765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ГЕОДЕЗИЧЕСКИЕ МЕТОДЫ НАБЛЮДЕНИЯ ЗА ДЕФОРМАЦИЯМИ ЗЕМНОЙ КОРЫ</a:t>
            </a:r>
            <a:endParaRPr lang="ru-RU" sz="28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732" y="2442117"/>
            <a:ext cx="3435654" cy="26379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31566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1365" y="581634"/>
            <a:ext cx="939676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Геодезические наблюдения за деформациями земной поверхности в районах развития современных разрывных тектонических смещений (РТС) выполняют с целью: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выявления РТС;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получения количественных характеристик тектонических движений;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оценки и прогнозирования их развития;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для слежения за РТС в период строительства и эксплуатации технически особо сложных и уникальных (I и II уровней ответственности в соответствии с ГОСТ 27751-88) предприятий и сооружений для обеспечения условий их безаварийного функционирования.</a:t>
            </a:r>
            <a:endParaRPr lang="ru-RU" sz="2400" dirty="0">
              <a:solidFill>
                <a:srgbClr val="C00000"/>
              </a:solidFill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228" y="4707747"/>
            <a:ext cx="3883516" cy="19804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="" xmlns:p14="http://schemas.microsoft.com/office/powerpoint/2010/main" val="545307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340" y="496059"/>
            <a:ext cx="388805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Геодезические наблюдения за развитием РТС </a:t>
            </a:r>
            <a:r>
              <a:rPr lang="ru-RU" sz="20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следует проводить </a:t>
            </a:r>
            <a:r>
              <a:rPr lang="ru-RU" sz="20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также на территории построенных объектов, </a:t>
            </a:r>
            <a:r>
              <a:rPr lang="ru-RU" sz="20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если они ранее не выполнялись</a:t>
            </a:r>
            <a:r>
              <a:rPr lang="ru-RU" sz="20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, а в процессе эксплуатации возникли предположения о влиянии тектонических факторов на устойчивость и надежность сооружений.</a:t>
            </a:r>
          </a:p>
          <a:p>
            <a:pPr indent="450215" algn="just">
              <a:spcAft>
                <a:spcPts val="0"/>
              </a:spcAft>
            </a:pPr>
            <a:r>
              <a:rPr lang="ru-RU" sz="20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Геодезические наблюдения в районах развития РТС должны выполняться в комплексе со структурно-геоморфологическими и геофизическими исследованиями.</a:t>
            </a:r>
            <a:endParaRPr lang="ru-RU" sz="2000" dirty="0">
              <a:solidFill>
                <a:srgbClr val="C00000"/>
              </a:solidFill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320" y="514377"/>
            <a:ext cx="4910356" cy="36827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72126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0576" y="478590"/>
            <a:ext cx="9062224" cy="1515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 smtClean="0">
                <a:solidFill>
                  <a:srgbClr val="C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На основе геодезических наблюдений должны быть определены и выявлены: 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200" dirty="0" smtClean="0">
                <a:solidFill>
                  <a:srgbClr val="C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активность (скорость) РТС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200" dirty="0" smtClean="0">
                <a:solidFill>
                  <a:srgbClr val="C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ориентировка смещений (подвижек) по ним.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26219" y="5573192"/>
            <a:ext cx="9630937" cy="799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 smtClean="0">
                <a:solidFill>
                  <a:srgbClr val="C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По результатам комплекса наблюдений должен быть составлен прогноз развития этих смещений на будущее.</a:t>
            </a:r>
            <a:endParaRPr lang="ru-RU" sz="2200" dirty="0">
              <a:solidFill>
                <a:srgbClr val="C00000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4098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015" y="1993685"/>
            <a:ext cx="6813395" cy="3579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3388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8410" y="627430"/>
            <a:ext cx="5170450" cy="4838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C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Пункты геодезических сетей (построений) должны закрепляться знаками, обладающими достаточной устойчивостью к внешним воздействиям. </a:t>
            </a:r>
            <a:r>
              <a:rPr lang="ru-RU" sz="20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Рекомендуется</a:t>
            </a:r>
            <a:r>
              <a:rPr lang="ru-RU" sz="2000" dirty="0" smtClean="0">
                <a:solidFill>
                  <a:srgbClr val="C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закладка геодезических знаков в выходы скальных пород.</a:t>
            </a:r>
          </a:p>
          <a:p>
            <a:pPr indent="450215" algn="just">
              <a:spcAft>
                <a:spcPts val="0"/>
              </a:spcAft>
            </a:pPr>
            <a:r>
              <a:rPr lang="ru-RU" sz="20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Геодезические измерения для выявления </a:t>
            </a:r>
            <a:r>
              <a:rPr lang="ru-RU" sz="2000" dirty="0" err="1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разнопериодических</a:t>
            </a:r>
            <a:r>
              <a:rPr lang="ru-RU" sz="20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РТС </a:t>
            </a:r>
            <a:r>
              <a:rPr lang="ru-RU" sz="20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следует проводить </a:t>
            </a:r>
            <a:r>
              <a:rPr lang="ru-RU" sz="20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один раз в 3-6 месяцев, желательно в сезоны со сходными и наиболее стабильными погодными условиями.</a:t>
            </a:r>
          </a:p>
          <a:p>
            <a:pPr indent="450215" algn="just">
              <a:spcAft>
                <a:spcPts val="0"/>
              </a:spcAft>
            </a:pPr>
            <a:r>
              <a:rPr lang="ru-RU" sz="20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Для выявления кратковременных импульсных подвижек геодезические измерения </a:t>
            </a:r>
            <a:r>
              <a:rPr lang="ru-RU" sz="20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должны выполняться</a:t>
            </a:r>
            <a:r>
              <a:rPr lang="ru-RU" sz="20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с интервалами до нескольких часов.</a:t>
            </a:r>
            <a:endParaRPr lang="ru-RU" sz="2000" dirty="0">
              <a:solidFill>
                <a:srgbClr val="C00000"/>
              </a:solidFill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5122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907" y="1505415"/>
            <a:ext cx="4887951" cy="4047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="" xmlns:p14="http://schemas.microsoft.com/office/powerpoint/2010/main" val="3437055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4888" y="430202"/>
            <a:ext cx="101884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К геодезическим методам определения осадок и деформаций инженерных сооружений относятся:</a:t>
            </a:r>
          </a:p>
          <a:p>
            <a:pPr indent="450215" algn="just">
              <a:spcAft>
                <a:spcPts val="0"/>
              </a:spcAft>
            </a:pPr>
            <a:endParaRPr lang="ru-RU" sz="2400" dirty="0" smtClean="0">
              <a:solidFill>
                <a:srgbClr val="C00000"/>
              </a:solidFill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геометрическое нивелирование I и II классов;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гидростатическое нивелирование;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тригонометрическое нивелирование;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створные методы;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триангуляция;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современный метод с использованием спутниковых аппаратур.</a:t>
            </a:r>
            <a:endParaRPr lang="ru-RU" sz="2400" dirty="0">
              <a:solidFill>
                <a:srgbClr val="C00000"/>
              </a:solidFill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614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258" y="4003288"/>
            <a:ext cx="3736201" cy="23340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Картинки по запросу нивели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111" y="4003288"/>
            <a:ext cx="2464962" cy="22308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726" y="4003288"/>
            <a:ext cx="2734660" cy="22308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3047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96616" y="694927"/>
            <a:ext cx="47355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Метод гидростатического нивелирования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позволяет определить превышения с высокой точностью, порядка 0,01 мм, производить наблюдения между точками при наличии препятствий между ними. Однако, он может использоваться лишь в стационарных помещениях с хорошими метеорологическими условиями. Это является существенным недостатком. </a:t>
            </a:r>
          </a:p>
        </p:txBody>
      </p:sp>
      <p:pic>
        <p:nvPicPr>
          <p:cNvPr id="717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24" y="2096429"/>
            <a:ext cx="6804392" cy="26570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="" xmlns:p14="http://schemas.microsoft.com/office/powerpoint/2010/main" val="2162297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4099" y="4469847"/>
            <a:ext cx="999892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sz="22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Метод тригонометрического нивелирования </a:t>
            </a:r>
            <a:r>
              <a:rPr lang="ru-RU" sz="22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применяется для определения вертикальных смещений отдаленных, открытых и труднодоступных точек сооружения.</a:t>
            </a:r>
          </a:p>
          <a:p>
            <a:pPr indent="450215">
              <a:spcAft>
                <a:spcPts val="0"/>
              </a:spcAft>
            </a:pPr>
            <a:r>
              <a:rPr lang="ru-RU" sz="22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Метод триангуляции</a:t>
            </a:r>
            <a:r>
              <a:rPr lang="ru-RU" sz="22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- удобный метод для определения линейных смещений.</a:t>
            </a:r>
            <a:endParaRPr lang="ru-RU" sz="2200" dirty="0">
              <a:solidFill>
                <a:srgbClr val="C00000"/>
              </a:solidFill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8194" name="Picture 2" descr="Картинки по запросу тригонометрическое нивелирова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099" y="1139346"/>
            <a:ext cx="4070737" cy="2632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198" name="Picture 6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8" y="1139346"/>
            <a:ext cx="4383058" cy="2632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="" xmlns:p14="http://schemas.microsoft.com/office/powerpoint/2010/main" val="1114040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9063" y="537029"/>
            <a:ext cx="938561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3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Геодезический метод с использованием спутниковых технологий</a:t>
            </a:r>
            <a:r>
              <a:rPr lang="ru-RU" sz="23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в настоящее время может быть использован для определения деформаций, как на обширных территориях, так и на локальных участках. </a:t>
            </a:r>
          </a:p>
          <a:p>
            <a:pPr indent="450215" algn="just">
              <a:spcAft>
                <a:spcPts val="0"/>
              </a:spcAft>
            </a:pPr>
            <a:r>
              <a:rPr lang="ru-RU" sz="23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Важной особенностью спутниковых определений является их оперативность и синхронность выполнения измерений, и это обстоятельство дает возможность определить деформации на всем исследуемом участке одновременно с той точностью, с которой может дать используемая спутниковая аппаратура и методика обработки спутниковых измерений.</a:t>
            </a:r>
            <a:endParaRPr lang="ru-RU" sz="2300" dirty="0">
              <a:solidFill>
                <a:srgbClr val="C00000"/>
              </a:solidFill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9218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063" y="4170555"/>
            <a:ext cx="3644591" cy="2341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190" y="4170555"/>
            <a:ext cx="3501483" cy="2341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73030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1795" y="174391"/>
            <a:ext cx="989856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2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Створные методы наблюдения</a:t>
            </a:r>
            <a:r>
              <a:rPr lang="ru-RU" sz="22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- под створными измерениями понимают совокупность действий по определению положения одной или нескольких точек относительно прямой линии, задающей створ.</a:t>
            </a:r>
          </a:p>
          <a:p>
            <a:pPr indent="450215" algn="just">
              <a:spcAft>
                <a:spcPts val="0"/>
              </a:spcAft>
            </a:pPr>
            <a:r>
              <a:rPr lang="ru-RU" sz="22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Метод геометрического нивелирования</a:t>
            </a:r>
            <a:r>
              <a:rPr lang="ru-RU" sz="2200" dirty="0" smtClean="0">
                <a:solidFill>
                  <a:srgbClr val="C00000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является наиболее распространенным из геодезических методов измерения осадок. Основными его достоинствами являются высокая точность и простота в производстве работ, позволяющая проводить измерения для любого количества грунтовых реперов и стенных марок в любых погодных условиях. </a:t>
            </a:r>
            <a:endParaRPr lang="ru-RU" sz="2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Картинки по запросу створные метод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795" y="3836105"/>
            <a:ext cx="4427576" cy="2322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Картинки по запросу геометрическое нивелирова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260" y="3836105"/>
            <a:ext cx="4610100" cy="2322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69617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7716" y="984698"/>
            <a:ext cx="10069551" cy="550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По результатам геодезических измерений в дополнение к приведенной в отчетной технической документации представляются следующие материалы и данные:</a:t>
            </a:r>
            <a:endParaRPr lang="ru-RU" sz="2200" dirty="0">
              <a:solidFill>
                <a:srgbClr val="C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карта-схема в масштабе 1:200000 или крупнее с нанесенными на ней тектоническими структурами (в том числе типами разрывных нарушений, строением разрывных нарушений, строением разрывных зон, особенностями РТС), а также геодезическими сетями (построениями), плановыми и высотными геодезическими пунктами;</a:t>
            </a:r>
            <a:endParaRPr lang="ru-RU" sz="2200" dirty="0">
              <a:solidFill>
                <a:srgbClr val="C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измеренные в каждом цикле длины линий, превышения между знаками, их разности по отношению к начальному и ближайшему предыдущему циклам;</a:t>
            </a:r>
            <a:endParaRPr lang="ru-RU" sz="2200" dirty="0">
              <a:solidFill>
                <a:srgbClr val="C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графики скоростей или накопления разностей превышений по этим линиям;</a:t>
            </a:r>
            <a:endParaRPr lang="ru-RU" sz="2200" dirty="0">
              <a:solidFill>
                <a:srgbClr val="C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фрагменты графиков скоростей (в удобном для наглядности масштабе) на участках аномальных скоростей;</a:t>
            </a:r>
            <a:endParaRPr lang="ru-RU" sz="2200" dirty="0">
              <a:solidFill>
                <a:srgbClr val="C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карта-схема относительных скоростей;</a:t>
            </a:r>
            <a:endParaRPr lang="ru-RU" sz="2200" dirty="0">
              <a:solidFill>
                <a:srgbClr val="C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схема векторов горизонтальных смещений.</a:t>
            </a:r>
            <a:endParaRPr lang="ru-RU" sz="2200" dirty="0">
              <a:solidFill>
                <a:srgbClr val="C00000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0912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3141" y="2643950"/>
            <a:ext cx="849463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СПАСИБО ЗА ВНИМАНИЕ!!!	</a:t>
            </a:r>
          </a:p>
          <a:p>
            <a:pPr algn="ctr"/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3464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52</TotalTime>
  <Words>595</Words>
  <Application>Microsoft Office PowerPoint</Application>
  <PresentationFormat>Произвольный</PresentationFormat>
  <Paragraphs>38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Aidana_A</dc:creator>
  <cp:lastModifiedBy>Ganat</cp:lastModifiedBy>
  <cp:revision>8</cp:revision>
  <dcterms:created xsi:type="dcterms:W3CDTF">2017-09-30T16:30:33Z</dcterms:created>
  <dcterms:modified xsi:type="dcterms:W3CDTF">2020-09-09T05:28:23Z</dcterms:modified>
</cp:coreProperties>
</file>